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57" r:id="rId5"/>
    <p:sldId id="259" r:id="rId6"/>
    <p:sldId id="260" r:id="rId7"/>
    <p:sldId id="258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75" r:id="rId20"/>
    <p:sldId id="276" r:id="rId21"/>
    <p:sldId id="285" r:id="rId22"/>
    <p:sldId id="286" r:id="rId23"/>
    <p:sldId id="287" r:id="rId24"/>
    <p:sldId id="288" r:id="rId25"/>
    <p:sldId id="289" r:id="rId26"/>
    <p:sldId id="290" r:id="rId27"/>
    <p:sldId id="277" r:id="rId28"/>
    <p:sldId id="280" r:id="rId29"/>
    <p:sldId id="278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zbez.com/sites/azbez.com/files/images/006_kopiya_1.preview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zbez.com/sites/azbez.com/files/images/007_kopiya_1.preview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zbez.com/sites/azbez.com/files/images/008_kopiya_2.preview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zbez.com/sites/azbez.com/files/images/005_kopiya1.preview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zbez.com/sites/azbez.com/files/images/005_3.preview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zbez.com/sites/azbez.com/files/images/005_4.preview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БЕЗОПАСНОСТЬ НА </a:t>
            </a:r>
            <a:r>
              <a:rPr lang="ru-RU" dirty="0" smtClean="0"/>
              <a:t>ВОДЕ В ЛЕТНИЙ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81128"/>
            <a:ext cx="6227582" cy="227687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ПОИСКОВО-СПАСАТЕЛЬНЫЙ ОТРЯД «</a:t>
            </a:r>
            <a:r>
              <a:rPr lang="ru-RU" sz="2800" dirty="0" smtClean="0"/>
              <a:t>ЮК-СПАС»</a:t>
            </a:r>
          </a:p>
          <a:p>
            <a:r>
              <a:rPr lang="ru-RU" sz="2800" dirty="0" smtClean="0"/>
              <a:t>Телефоны: 8-921-123-88-80       </a:t>
            </a:r>
          </a:p>
          <a:p>
            <a:r>
              <a:rPr lang="ru-RU" sz="2800" dirty="0" smtClean="0"/>
              <a:t>8-921-06-06-656</a:t>
            </a:r>
            <a:endParaRPr lang="ru-RU" sz="2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581128"/>
            <a:ext cx="2048450" cy="205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1296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3200" b="1" dirty="0"/>
          </a:p>
        </p:txBody>
      </p:sp>
      <p:pic>
        <p:nvPicPr>
          <p:cNvPr id="31746" name="Рисунок 5" descr="http://azbez.com/sites/azbez.com/files/images/006_kopiya_1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7858180" cy="45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 подплывайте</a:t>
            </a:r>
            <a:br>
              <a:rPr lang="ru-RU" b="1" dirty="0" smtClean="0"/>
            </a:br>
            <a:r>
              <a:rPr lang="ru-RU" b="1" dirty="0" smtClean="0"/>
              <a:t> к проходящим судам</a:t>
            </a:r>
            <a:endParaRPr lang="ru-RU" b="1" dirty="0"/>
          </a:p>
        </p:txBody>
      </p:sp>
      <p:pic>
        <p:nvPicPr>
          <p:cNvPr id="4" name="Picture 2" descr="http://azbez.com/sites/azbez.com/files/images/006_kopiya_2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1437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azbez.com/sites/azbez.com/files/images/006_kopiya_2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1437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Рисунок 7" descr="http://azbez.com/sites/azbez.com/files/images/007_kopiya_1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428868"/>
            <a:ext cx="6500858" cy="37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ныряйте в незнакомых местах. Неизвестно, что там может оказаться на дне</a:t>
            </a:r>
            <a:endParaRPr lang="ru-RU" sz="4400" b="1" dirty="0"/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69699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Не заплывайте на надувных плавательных средствах за границы пляжа. Они могут неожиданно лопнуть</a:t>
            </a:r>
            <a:endParaRPr lang="ru-RU" sz="3600" b="1" dirty="0"/>
          </a:p>
        </p:txBody>
      </p:sp>
      <p:pic>
        <p:nvPicPr>
          <p:cNvPr id="37890" name="Picture 2" descr="http://pro.fessor.ru/tw_files2/urls_4/15/d-14523/14523_html_m7593572a.png"/>
          <p:cNvPicPr>
            <a:picLocks noChangeAspect="1" noChangeArrowheads="1"/>
          </p:cNvPicPr>
          <p:nvPr/>
        </p:nvPicPr>
        <p:blipFill>
          <a:blip r:embed="rId2" cstate="print"/>
          <a:srcRect t="23246"/>
          <a:stretch>
            <a:fillRect/>
          </a:stretch>
        </p:blipFill>
        <p:spPr bwMode="auto">
          <a:xfrm>
            <a:off x="3071802" y="2043262"/>
            <a:ext cx="5838816" cy="445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8914" name="Рисунок 9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5992"/>
            <a:ext cx="6786610" cy="389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ходите по илистому и заросшему водорослями дну</a:t>
            </a:r>
            <a:endParaRPr lang="ru-RU" sz="4400" b="1" dirty="0"/>
          </a:p>
        </p:txBody>
      </p:sp>
      <p:pic>
        <p:nvPicPr>
          <p:cNvPr id="44034" name="Picture 2" descr="http://azbez.com/azbez/azbez/sites/azbez.com/files/images/008_kopiya_1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1437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Не боритесь с сильным течением. Плывите по течению постепенно приближаясь к берегу</a:t>
            </a:r>
            <a:endParaRPr lang="ru-RU" sz="4000" b="1" dirty="0"/>
          </a:p>
        </p:txBody>
      </p:sp>
      <p:pic>
        <p:nvPicPr>
          <p:cNvPr id="40962" name="Рисунок 11" descr="http://azbez.com/sites/azbez.com/files/images/008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7858180" cy="45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Самый лучший способ чувствовать себя уверенно на воде – научиться плавать</a:t>
            </a:r>
            <a:endParaRPr lang="ru-RU" sz="4400" b="1" dirty="0"/>
          </a:p>
        </p:txBody>
      </p:sp>
      <p:pic>
        <p:nvPicPr>
          <p:cNvPr id="45058" name="Picture 2" descr="http://eh-zhiznya.ru/7ia/devushka_ply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14554"/>
            <a:ext cx="5226316" cy="3452823"/>
          </a:xfrm>
          <a:prstGeom prst="rect">
            <a:avLst/>
          </a:prstGeom>
          <a:noFill/>
        </p:spPr>
      </p:pic>
      <p:pic>
        <p:nvPicPr>
          <p:cNvPr id="45060" name="Picture 4" descr="http://static8.depositphotos.com/1337688/866/i/950/depositphotos_8661655-A-swimming-man-is-holding-his-thumb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794"/>
            <a:ext cx="398035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chool8str.moy.su/img/skanirovanie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5334948" cy="51297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57364"/>
            <a:ext cx="4829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Купайтесь только на благоустроенном</a:t>
            </a:r>
            <a:br>
              <a:rPr lang="ru-RU" b="1" dirty="0" smtClean="0"/>
            </a:br>
            <a:r>
              <a:rPr lang="ru-RU" b="1" dirty="0" smtClean="0"/>
              <a:t> пляже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Необходимо научиться</a:t>
            </a:r>
            <a:br>
              <a:rPr lang="ru-RU" sz="4400" b="1" dirty="0" smtClean="0"/>
            </a:br>
            <a:r>
              <a:rPr lang="ru-RU" sz="4400" b="1" dirty="0" smtClean="0"/>
              <a:t> отдыхать на воде</a:t>
            </a:r>
            <a:endParaRPr lang="ru-RU" sz="4400" b="1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29000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57200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«Звёздочка»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321468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«Поплавок»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001024" y="3429000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2643174" y="4500570"/>
            <a:ext cx="285752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116205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Оказание помощи</a:t>
            </a:r>
            <a:br>
              <a:rPr lang="ru-RU" sz="4400" b="1" dirty="0" smtClean="0"/>
            </a:br>
            <a:r>
              <a:rPr lang="ru-RU" sz="4400" b="1" dirty="0" smtClean="0"/>
              <a:t> пострадавшим на воде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2428868"/>
            <a:ext cx="2743200" cy="30003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Используйте для спасения любые подручные средства.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181" y="2428868"/>
            <a:ext cx="61291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30" r="5256"/>
          <a:stretch>
            <a:fillRect/>
          </a:stretch>
        </p:blipFill>
        <p:spPr bwMode="auto">
          <a:xfrm>
            <a:off x="2786050" y="2714620"/>
            <a:ext cx="6072230" cy="38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00976" cy="1162050"/>
          </a:xfrm>
        </p:spPr>
        <p:txBody>
          <a:bodyPr/>
          <a:lstStyle/>
          <a:p>
            <a:r>
              <a:rPr lang="ru-RU" sz="4400" b="1" dirty="0" smtClean="0"/>
              <a:t>Оказание помощи</a:t>
            </a:r>
            <a:br>
              <a:rPr lang="ru-RU" sz="4400" b="1" dirty="0" smtClean="0"/>
            </a:br>
            <a:r>
              <a:rPr lang="ru-RU" sz="4400" b="1" dirty="0" smtClean="0"/>
              <a:t> пострадавшим на воде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743456" cy="9667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Поднимайте тонущего из воды только с кормовой части судна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72480" cy="13430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286000"/>
            <a:ext cx="2428892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давайте утопающему схватить вас. При буксировке утопающего следите, чтобы его голова всё время находилась над водой.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5649546" cy="35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10572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7715304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отплывайте от перевернувшегося судна до прибытия помощи.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86057"/>
            <a:ext cx="6072230" cy="38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11620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243786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оставляйте попыток достать утонувшего со дна. Это нужно делать 10 мин. С момента его погружения.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7476"/>
            <a:ext cx="6104079" cy="38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95816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Доставив пострадавшего на берег очистите ему полость рта и удалите воду из дыхательных путей, лёгких, желудка.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1007"/>
            <a:ext cx="6311917" cy="408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66299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Ваши действия: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если нога запуталась в водорослях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9" descr="http://www.sarreg.ru/uploads/posts/2012-01/1326911131_24240238_1209923214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5831719" cy="388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http://rud.exdat.com/pars_docs/tw_refs/696/695744/695744_html_m25ff71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47942"/>
            <a:ext cx="4273185" cy="394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Ваши действия: </a:t>
            </a:r>
            <a:r>
              <a:rPr lang="ru-RU" sz="4400" b="1" dirty="0" smtClean="0"/>
              <a:t>если заплыли слишком далеко и устали</a:t>
            </a:r>
            <a:endParaRPr lang="ru-RU" sz="4400" b="1" dirty="0"/>
          </a:p>
        </p:txBody>
      </p:sp>
      <p:pic>
        <p:nvPicPr>
          <p:cNvPr id="3" name="Picture 4" descr="http://f.azh.kz/news-kaz/007/016/25pla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6143668" cy="409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s9946.vkontakte.ru/u52852098/-14/x_6bd68e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754" y="4283352"/>
            <a:ext cx="3786246" cy="2574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929718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Ваши действия: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ln w="50800"/>
              </a:rPr>
              <a:t> если икроножную мышцу свело судорогой</a:t>
            </a:r>
            <a:endParaRPr lang="ru-RU" sz="4000" dirty="0"/>
          </a:p>
        </p:txBody>
      </p:sp>
      <p:pic>
        <p:nvPicPr>
          <p:cNvPr id="3" name="Picture 15" descr="http://www.test.e-nkama.ru/upload/iblock/fbc/7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2285992"/>
            <a:ext cx="57150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http://img1.liveinternet.ru/images/attach/c/8/101/160/101160653_large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2974">
            <a:off x="5715008" y="2786058"/>
            <a:ext cx="3205150" cy="367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Условия для безопасного купания</a:t>
            </a:r>
            <a:endParaRPr lang="ru-RU" sz="4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484784"/>
          <a:ext cx="740571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4"/>
                <a:gridCol w="3786214"/>
              </a:tblGrid>
              <a:tr h="143140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Дно реки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Быть пологим, ровным,</a:t>
                      </a:r>
                      <a:r>
                        <a:rPr lang="ru-RU" sz="2400" b="1" baseline="0" dirty="0" smtClean="0"/>
                        <a:t> плотным, лучше песчаным</a:t>
                      </a:r>
                      <a:endParaRPr lang="ru-RU" sz="2400" b="1" dirty="0"/>
                    </a:p>
                  </a:txBody>
                  <a:tcPr/>
                </a:tc>
              </a:tr>
              <a:tr h="11278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Скорость течения 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 более 10 м/ с</a:t>
                      </a:r>
                      <a:endParaRPr lang="ru-RU" sz="2400" b="1" dirty="0"/>
                    </a:p>
                  </a:txBody>
                  <a:tcPr/>
                </a:tc>
              </a:tr>
              <a:tr h="17183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Температура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воды</a:t>
                      </a:r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Не  ниже +</a:t>
                      </a:r>
                      <a:r>
                        <a:rPr lang="ru-RU" sz="2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ru-RU" sz="2400" b="1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2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789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Глубина реки для не умеющих плавать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 глубже 1, 2 м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Ваши действия: </a:t>
            </a:r>
            <a:r>
              <a:rPr lang="ru-RU" sz="4400" b="1" dirty="0" smtClean="0"/>
              <a:t>если начал тонуть</a:t>
            </a:r>
            <a:endParaRPr lang="ru-RU" sz="4400" b="1" dirty="0"/>
          </a:p>
        </p:txBody>
      </p:sp>
      <p:pic>
        <p:nvPicPr>
          <p:cNvPr id="3" name="Picture 5" descr="G:\15.jpg"/>
          <p:cNvPicPr>
            <a:picLocks noChangeAspect="1" noChangeArrowheads="1"/>
          </p:cNvPicPr>
          <p:nvPr/>
        </p:nvPicPr>
        <p:blipFill>
          <a:blip r:embed="rId2" cstate="print"/>
          <a:srcRect r="5664" b="4687"/>
          <a:stretch>
            <a:fillRect/>
          </a:stretch>
        </p:blipFill>
        <p:spPr bwMode="auto">
          <a:xfrm>
            <a:off x="179512" y="1844824"/>
            <a:ext cx="6643735" cy="450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157" y="4077072"/>
            <a:ext cx="3564307" cy="23781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189399">
            <a:off x="435669" y="1705740"/>
            <a:ext cx="8546354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Спасение утопающих –</a:t>
            </a:r>
            <a:br>
              <a:rPr lang="ru-RU" sz="5400" dirty="0" smtClean="0"/>
            </a:br>
            <a:r>
              <a:rPr lang="ru-RU" sz="5400" dirty="0" smtClean="0"/>
              <a:t>дело рук самих утопающих 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854696" cy="2915108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/>
              <a:t>Тот, кому  угрожает опасность должен сам искать путь к спасению.  </a:t>
            </a:r>
          </a:p>
          <a:p>
            <a:r>
              <a:rPr lang="ru-RU" sz="3000" b="1" dirty="0" smtClean="0"/>
              <a:t>Говориться в том случае, когда ясно, что помощи со стороны не будет, и попавший в беду должен позаботиться о себе сам.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3757610" cy="438912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rgbClr val="00140F"/>
                </a:solidFill>
              </a:rPr>
              <a:t>Соблюдая простые меры 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rgbClr val="00140F"/>
                </a:solidFill>
              </a:rPr>
              <a:t>предосторожности и прислушиваясь к советам специалистов, вы обезопасите себя от несчастных случаев на воде.</a:t>
            </a:r>
          </a:p>
          <a:p>
            <a:endParaRPr lang="ru-RU" dirty="0"/>
          </a:p>
        </p:txBody>
      </p:sp>
      <p:pic>
        <p:nvPicPr>
          <p:cNvPr id="4" name="Picture 6" descr="G:\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45" y="2786058"/>
            <a:ext cx="5048275" cy="378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переохлаждайтесь и не перегревайтесь</a:t>
            </a:r>
            <a:endParaRPr lang="ru-RU" sz="4400" b="1" dirty="0"/>
          </a:p>
        </p:txBody>
      </p:sp>
      <p:pic>
        <p:nvPicPr>
          <p:cNvPr id="1026" name="Рисунок 2" descr="http://azbez.com/sites/azbez.com/files/images/005_kopiya1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28598"/>
            <a:ext cx="8264657" cy="47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После приема пищи сделайте перерыв 1,5-2 часа</a:t>
            </a:r>
            <a:endParaRPr lang="ru-RU" sz="4400" b="1" dirty="0"/>
          </a:p>
        </p:txBody>
      </p:sp>
      <p:pic>
        <p:nvPicPr>
          <p:cNvPr id="3076" name="Picture 4" descr="http://anime.com.ru/modules/coppermine/albums_for_animecomru_users/users/111161/interm_101161_1340267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00240"/>
            <a:ext cx="5076825" cy="3810000"/>
          </a:xfrm>
          <a:prstGeom prst="rect">
            <a:avLst/>
          </a:prstGeom>
          <a:noFill/>
        </p:spPr>
      </p:pic>
      <p:pic>
        <p:nvPicPr>
          <p:cNvPr id="3078" name="Picture 6" descr="http://mp3dot.ru/images/art/5/8/4/2/b_5842af0dd1d5dd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571900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купайтесь при температуре воды ниже 18 градусов,</a:t>
            </a:r>
            <a:br>
              <a:rPr lang="ru-RU" sz="4400" b="1" dirty="0" smtClean="0"/>
            </a:br>
            <a:r>
              <a:rPr lang="ru-RU" sz="4400" b="1" dirty="0" smtClean="0"/>
              <a:t> а воздуха ниже </a:t>
            </a:r>
            <a:r>
              <a:rPr lang="ru-RU" sz="4400" b="1" dirty="0" smtClean="0"/>
              <a:t>24 </a:t>
            </a:r>
            <a:r>
              <a:rPr lang="ru-RU" sz="4400" b="1" dirty="0" smtClean="0"/>
              <a:t>градусов</a:t>
            </a:r>
            <a:endParaRPr lang="ru-RU" sz="4400" b="1" dirty="0"/>
          </a:p>
        </p:txBody>
      </p:sp>
      <p:pic>
        <p:nvPicPr>
          <p:cNvPr id="29698" name="Picture 2" descr="http://www.anapakurort.info/forum/userpix2011/08b/2_X_20110820_6423_2.jpg"/>
          <p:cNvPicPr>
            <a:picLocks noChangeAspect="1" noChangeArrowheads="1"/>
          </p:cNvPicPr>
          <p:nvPr/>
        </p:nvPicPr>
        <p:blipFill>
          <a:blip r:embed="rId2" cstate="print"/>
          <a:srcRect b="14062"/>
          <a:stretch>
            <a:fillRect/>
          </a:stretch>
        </p:blipFill>
        <p:spPr bwMode="auto">
          <a:xfrm>
            <a:off x="1714480" y="2571744"/>
            <a:ext cx="6096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Рисунок 3" descr="http://azbez.com/sites/azbez.com/files/images/005_3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7084130" cy="406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 холодную воду заходи не сразу, а постепенно</a:t>
            </a:r>
            <a:endParaRPr lang="ru-RU" sz="4400" b="1" dirty="0"/>
          </a:p>
        </p:txBody>
      </p:sp>
      <p:pic>
        <p:nvPicPr>
          <p:cNvPr id="3" name="Picture 10" descr="D:\Семейная\Ирина\Анимашки\прав купан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14363"/>
            <a:ext cx="6643734" cy="447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Не купайтесь во время шторма</a:t>
            </a:r>
            <a:endParaRPr lang="ru-RU" dirty="0"/>
          </a:p>
        </p:txBody>
      </p:sp>
      <p:pic>
        <p:nvPicPr>
          <p:cNvPr id="30722" name="Рисунок 4" descr="http://azbez.com/sites/azbez.com/files/images/005_4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69699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388</Words>
  <Application>Microsoft Office PowerPoint</Application>
  <PresentationFormat>Экран (4:3)</PresentationFormat>
  <Paragraphs>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БЕЗОПАСНОСТЬ НА ВОДЕ В ЛЕТНИЙ ПЕРИОД</vt:lpstr>
      <vt:lpstr>Купайтесь только на благоустроенном  пляже</vt:lpstr>
      <vt:lpstr>Условия для безопасного купания</vt:lpstr>
      <vt:lpstr>Не переохлаждайтесь и не перегревайтесь</vt:lpstr>
      <vt:lpstr>После приема пищи сделайте перерыв 1,5-2 часа</vt:lpstr>
      <vt:lpstr>Не купайтесь при температуре воды ниже 18 градусов,  а воздуха ниже 24 градусов</vt:lpstr>
      <vt:lpstr> Не находитесь длительное время под палящими лучами солнца </vt:lpstr>
      <vt:lpstr>В холодную воду заходи не сразу, а постепенно</vt:lpstr>
      <vt:lpstr>Не купайтесь во время шторма</vt:lpstr>
      <vt:lpstr>Не купайтесь у крутых обрывистых берегов  с сильным течением, в заболоченных и заросших растительностью местах</vt:lpstr>
      <vt:lpstr>Не подплывайте  к проходящим судам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ныряйте в незнакомых местах. Неизвестно, что там может оказаться на дне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Не ходите по илистому и заросшему водорослями дну</vt:lpstr>
      <vt:lpstr>Не боритесь с сильным течением. Плывите по течению постепенно приближаясь к берегу</vt:lpstr>
      <vt:lpstr>Самый лучший способ чувствовать себя уверенно на воде – научиться плавать</vt:lpstr>
      <vt:lpstr>Необходимо научиться  отдыхать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Ваши действия: если нога запуталась в водорослях </vt:lpstr>
      <vt:lpstr>Ваши действия: если заплыли слишком далеко и устали</vt:lpstr>
      <vt:lpstr>Ваши действия:  если икроножную мышцу свело судорогой</vt:lpstr>
      <vt:lpstr>Ваши действия: если начал тонуть</vt:lpstr>
      <vt:lpstr>Спасение утопающих – дело рук самих утопающих  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Александр</cp:lastModifiedBy>
  <cp:revision>12</cp:revision>
  <dcterms:created xsi:type="dcterms:W3CDTF">2014-04-13T18:31:31Z</dcterms:created>
  <dcterms:modified xsi:type="dcterms:W3CDTF">2018-04-26T12:56:25Z</dcterms:modified>
</cp:coreProperties>
</file>